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96" r:id="rId5"/>
    <p:sldId id="2597" r:id="rId6"/>
    <p:sldId id="2598" r:id="rId7"/>
    <p:sldId id="2599" r:id="rId8"/>
    <p:sldId id="2600" r:id="rId9"/>
    <p:sldId id="2601" r:id="rId10"/>
    <p:sldId id="2602" r:id="rId11"/>
    <p:sldId id="2603" r:id="rId12"/>
    <p:sldId id="2604" r:id="rId13"/>
    <p:sldId id="2605" r:id="rId14"/>
    <p:sldId id="260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238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08" y="193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9/25/2023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9/25/2023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accent2">
                <a:lumMod val="90000"/>
                <a:lumOff val="1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95899" y="0"/>
            <a:ext cx="68961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 smtClean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INTERAKTIVAN UI - NIS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sr-Latn-RS" dirty="0" smtClean="0"/>
              <a:t>DRIVING GAME &amp; PROGRESSION SYSTEM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29508" y="5545015"/>
            <a:ext cx="888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000" dirty="0" smtClean="0">
                <a:solidFill>
                  <a:schemeClr val="bg1">
                    <a:lumMod val="75000"/>
                  </a:schemeClr>
                </a:solidFill>
              </a:rPr>
              <a:t>ĐORĐE VUKOVIĆ </a:t>
            </a:r>
            <a:r>
              <a:rPr lang="en-DE" sz="20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sr-Latn-RS" sz="2000" dirty="0" smtClean="0">
                <a:solidFill>
                  <a:schemeClr val="bg1">
                    <a:lumMod val="75000"/>
                  </a:schemeClr>
                </a:solidFill>
              </a:rPr>
              <a:t> TEODOR ĐELIĆ </a:t>
            </a:r>
            <a:r>
              <a:rPr lang="en-DE" sz="20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sr-Latn-RS" sz="2000" dirty="0" smtClean="0">
                <a:solidFill>
                  <a:schemeClr val="bg1">
                    <a:lumMod val="75000"/>
                  </a:schemeClr>
                </a:solidFill>
              </a:rPr>
              <a:t> LAZARIĆ RISTOVIĆ </a:t>
            </a:r>
            <a:r>
              <a:rPr lang="en-DE" sz="20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sr-Latn-RS" sz="2000" dirty="0" smtClean="0">
                <a:solidFill>
                  <a:schemeClr val="bg1">
                    <a:lumMod val="75000"/>
                  </a:schemeClr>
                </a:solidFill>
              </a:rPr>
              <a:t> ANDREJ ŠOLAJA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40569" y="4902350"/>
            <a:ext cx="18639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4800" b="1" i="1" dirty="0" smtClean="0">
                <a:solidFill>
                  <a:schemeClr val="bg1"/>
                </a:solidFill>
              </a:rPr>
              <a:t>GLuka</a:t>
            </a:r>
            <a:endParaRPr lang="en-US" sz="48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65658" y="3673179"/>
            <a:ext cx="6826342" cy="2188805"/>
          </a:xfrm>
        </p:spPr>
        <p:txBody>
          <a:bodyPr/>
          <a:lstStyle/>
          <a:p>
            <a:r>
              <a:rPr lang="sr-Latn-RS" dirty="0" smtClean="0"/>
              <a:t>NAGRADE I</a:t>
            </a:r>
            <a:br>
              <a:rPr lang="sr-Latn-RS" dirty="0" smtClean="0"/>
            </a:br>
            <a:r>
              <a:rPr lang="sr-Latn-RS" dirty="0" smtClean="0"/>
              <a:t>NOVI POENI</a:t>
            </a:r>
            <a:endParaRPr lang="en-US" dirty="0"/>
          </a:p>
        </p:txBody>
      </p:sp>
      <p:pic>
        <p:nvPicPr>
          <p:cNvPr id="5122" name="Picture 2" descr="https://cdn.discordapp.com/attachments/1144234245305413663/1155394759221837834/im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602" y="171954"/>
            <a:ext cx="2690251" cy="56900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5124" name="Picture 4" descr="https://cdn.discordapp.com/attachments/1144234245305413663/1155399006118215750/Screenshot_169553890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98" y="253569"/>
            <a:ext cx="2555974" cy="56799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6" name="TextBox 5"/>
          <p:cNvSpPr txBox="1"/>
          <p:nvPr/>
        </p:nvSpPr>
        <p:spPr>
          <a:xfrm>
            <a:off x="7170057" y="377371"/>
            <a:ext cx="48187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000" dirty="0" smtClean="0"/>
              <a:t>Personalizovane promocije i kuponi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000" dirty="0" smtClean="0"/>
              <a:t>Inkrementalno zarađivanje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000" dirty="0" smtClean="0"/>
              <a:t>Balansiranje valute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000" dirty="0" smtClean="0"/>
              <a:t>Vrednost cilja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000" dirty="0" smtClean="0"/>
              <a:t>Saznavanje kupovnih navika</a:t>
            </a:r>
          </a:p>
        </p:txBody>
      </p:sp>
    </p:spTree>
    <p:extLst>
      <p:ext uri="{BB962C8B-B14F-4D97-AF65-F5344CB8AC3E}">
        <p14:creationId xmlns:p14="http://schemas.microsoft.com/office/powerpoint/2010/main" val="631058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HVALA NA PAŽNJI!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010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sr-Latn-RS" dirty="0" smtClean="0"/>
              <a:t>1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IDEJNO REŠENJE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142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1690" y="2859865"/>
            <a:ext cx="4120444" cy="1818655"/>
          </a:xfrm>
        </p:spPr>
        <p:txBody>
          <a:bodyPr/>
          <a:lstStyle/>
          <a:p>
            <a:r>
              <a:rPr lang="en-US" dirty="0" smtClean="0"/>
              <a:t>CASE STUDY</a:t>
            </a:r>
            <a:endParaRPr lang="en-US" dirty="0"/>
          </a:p>
        </p:txBody>
      </p:sp>
      <p:pic>
        <p:nvPicPr>
          <p:cNvPr id="1026" name="Picture 2" descr="Na greb-greb lutriji osvojili 10 miliona dolara! | Edukacij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671" y="1435531"/>
            <a:ext cx="3809596" cy="254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Греб-Греб | Државна Лутрија Србиј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7434" y="292920"/>
            <a:ext cx="3377366" cy="253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860473" y="4247804"/>
            <a:ext cx="60433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Kratak</a:t>
            </a:r>
            <a:r>
              <a:rPr lang="en-US" dirty="0" smtClean="0"/>
              <a:t> </a:t>
            </a:r>
            <a:r>
              <a:rPr lang="en-US" dirty="0" err="1" smtClean="0"/>
              <a:t>vremenski</a:t>
            </a:r>
            <a:r>
              <a:rPr lang="en-US" dirty="0" smtClean="0"/>
              <a:t> period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Odluka</a:t>
            </a:r>
            <a:r>
              <a:rPr lang="en-US" dirty="0" smtClean="0"/>
              <a:t> </a:t>
            </a:r>
            <a:r>
              <a:rPr lang="en-US" dirty="0" err="1" smtClean="0"/>
              <a:t>potr</a:t>
            </a:r>
            <a:r>
              <a:rPr lang="sr-Latn-RS" dirty="0" smtClean="0"/>
              <a:t>ošača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r-Latn-RS" dirty="0" smtClean="0"/>
              <a:t>Ispunjenost vremena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dirty="0" smtClean="0"/>
              <a:t>Problematičnost lutrije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dirty="0" smtClean="0"/>
              <a:t>Težina igre</a:t>
            </a:r>
          </a:p>
        </p:txBody>
      </p:sp>
      <p:pic>
        <p:nvPicPr>
          <p:cNvPr id="1030" name="Picture 6" descr="Stopwatch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4579" y="4216357"/>
            <a:ext cx="1540221" cy="154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364204" y="5960225"/>
            <a:ext cx="1200970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sr-Latn-RS" b="1" dirty="0" smtClean="0"/>
              <a:t>30s – 3min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00739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114413" y="5358566"/>
            <a:ext cx="6439156" cy="891250"/>
          </a:xfrm>
        </p:spPr>
        <p:txBody>
          <a:bodyPr/>
          <a:lstStyle/>
          <a:p>
            <a:r>
              <a:rPr lang="sr-Latn-RS" dirty="0" smtClean="0"/>
              <a:t>INSPIRACIJA</a:t>
            </a:r>
            <a:endParaRPr lang="en-US" dirty="0"/>
          </a:p>
        </p:txBody>
      </p:sp>
      <p:pic>
        <p:nvPicPr>
          <p:cNvPr id="2052" name="Picture 4" descr="Jetpack | Subway Surfers Wiki | Fand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20" y="2064304"/>
            <a:ext cx="2381250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dn.discordapp.com/attachments/1144234245305413663/1155399006785114193/Screenshot_169553888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1168" y="324465"/>
            <a:ext cx="2043599" cy="45413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6335486" y="520407"/>
            <a:ext cx="55890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Subway Surfers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TikTok</a:t>
            </a:r>
            <a:r>
              <a:rPr lang="en-US" dirty="0" smtClean="0"/>
              <a:t> </a:t>
            </a:r>
            <a:r>
              <a:rPr lang="en-US" dirty="0" err="1" smtClean="0"/>
              <a:t>popularnost</a:t>
            </a:r>
            <a:endParaRPr lang="sr-Latn-R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Intuitivnost</a:t>
            </a:r>
            <a:r>
              <a:rPr lang="en-US" dirty="0" smtClean="0"/>
              <a:t> </a:t>
            </a:r>
            <a:r>
              <a:rPr lang="sr-Latn-RS" dirty="0" smtClean="0"/>
              <a:t>kontrola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dirty="0" smtClean="0"/>
              <a:t>Jednostavnost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8" name="Picture 10" descr="Game icons for free download | Freepi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7588" y="3020307"/>
            <a:ext cx="2200034" cy="2200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0057622" y="3969304"/>
            <a:ext cx="2204478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r-Latn-RS" b="1" dirty="0" smtClean="0"/>
              <a:t>2h i 20 min </a:t>
            </a:r>
            <a:r>
              <a:rPr lang="en-US" b="1" dirty="0" smtClean="0"/>
              <a:t>/ </a:t>
            </a:r>
            <a:r>
              <a:rPr lang="en-US" b="1" dirty="0" err="1" smtClean="0"/>
              <a:t>nedeljno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6614382" y="3692305"/>
            <a:ext cx="1343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2%</a:t>
            </a:r>
            <a:endParaRPr lang="en-US" sz="5400" b="1" dirty="0"/>
          </a:p>
        </p:txBody>
      </p:sp>
      <p:cxnSp>
        <p:nvCxnSpPr>
          <p:cNvPr id="20" name="Curved Connector 19"/>
          <p:cNvCxnSpPr>
            <a:stCxn id="16" idx="1"/>
          </p:cNvCxnSpPr>
          <p:nvPr/>
        </p:nvCxnSpPr>
        <p:spPr>
          <a:xfrm rot="10800000">
            <a:off x="5734050" y="3314702"/>
            <a:ext cx="880332" cy="839268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0190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36983" y="4290383"/>
            <a:ext cx="6826342" cy="2188805"/>
          </a:xfrm>
        </p:spPr>
        <p:txBody>
          <a:bodyPr/>
          <a:lstStyle/>
          <a:p>
            <a:r>
              <a:rPr lang="sr-Latn-RS" dirty="0" smtClean="0"/>
              <a:t>BRENDING</a:t>
            </a:r>
            <a:endParaRPr lang="en-US" dirty="0"/>
          </a:p>
        </p:txBody>
      </p:sp>
      <p:pic>
        <p:nvPicPr>
          <p:cNvPr id="3076" name="Picture 4" descr="Drive Cafe coffee - NIS Petrol i Gazpr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871" y="-19211"/>
            <a:ext cx="5461454" cy="3823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rive Cafe snacks - NIS Petrol i Gazpr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98370">
            <a:off x="-227407" y="-209483"/>
            <a:ext cx="5127625" cy="358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Drive Cafe raw bars - NIS Petrol i Gazpro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3839036"/>
            <a:ext cx="4416425" cy="309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cdn.discordapp.com/attachments/1144234245305413663/1155399007670112276/Screenshot_1695538892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5" t="14322" r="1441" b="40903"/>
          <a:stretch/>
        </p:blipFill>
        <p:spPr bwMode="auto">
          <a:xfrm>
            <a:off x="3410143" y="2411676"/>
            <a:ext cx="3670787" cy="37574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Curved Connector 9"/>
          <p:cNvCxnSpPr>
            <a:stCxn id="3078" idx="3"/>
          </p:cNvCxnSpPr>
          <p:nvPr/>
        </p:nvCxnSpPr>
        <p:spPr>
          <a:xfrm>
            <a:off x="4830829" y="992747"/>
            <a:ext cx="414708" cy="1256967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 flipV="1">
            <a:off x="1059543" y="3323771"/>
            <a:ext cx="2350600" cy="856343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3076" idx="2"/>
          </p:cNvCxnSpPr>
          <p:nvPr/>
        </p:nvCxnSpPr>
        <p:spPr>
          <a:xfrm rot="5400000">
            <a:off x="7742203" y="3289719"/>
            <a:ext cx="376306" cy="1404484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84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RAZVOJ APLIKACIJE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760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ODABIR</a:t>
            </a:r>
            <a:br>
              <a:rPr lang="en-US" dirty="0" smtClean="0"/>
            </a:br>
            <a:r>
              <a:rPr lang="en-US" dirty="0" smtClean="0"/>
              <a:t>TEHNOLOGIJE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FLUTTER	</a:t>
            </a:r>
            <a:endParaRPr lang="en-US" dirty="0"/>
          </a:p>
        </p:txBody>
      </p:sp>
      <p:pic>
        <p:nvPicPr>
          <p:cNvPr id="4098" name="Picture 2" descr="Flutter –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2741" y="196442"/>
            <a:ext cx="2300590" cy="2300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Dart programming language | D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879" y="4370207"/>
            <a:ext cx="4426315" cy="248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912237" y="2924447"/>
            <a:ext cx="5181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3200" dirty="0" smtClean="0"/>
              <a:t>Zašto Flutter?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r-Latn-RS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3200" dirty="0" smtClean="0"/>
              <a:t>SpriteWidgets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45677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82699" y="2642659"/>
            <a:ext cx="10375901" cy="1694180"/>
          </a:xfrm>
        </p:spPr>
        <p:txBody>
          <a:bodyPr/>
          <a:lstStyle/>
          <a:p>
            <a:r>
              <a:rPr lang="sr-Latn-RS" dirty="0" smtClean="0"/>
              <a:t>VREME JE ZA SIMULACIJU!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63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sr-Latn-RS" dirty="0" smtClean="0"/>
              <a:t>3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BONUS ZADATAK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452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 Template_Classic _Bold_Sophisticated_02_MS - v5" id="{0D41E119-70BC-460A-871B-170510AB4D35}" vid="{64C62F1B-F437-4409-9C0D-EDEE8FFAF9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8B52BE-6787-403E-A094-B18CEB0166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0FE9C68-0C22-4EEC-B457-06380702936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843D30A-FE5A-4A75-9AAA-C9B333E486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0</TotalTime>
  <Words>94</Words>
  <Application>Microsoft Office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Calibri Light</vt:lpstr>
      <vt:lpstr>Constantia</vt:lpstr>
      <vt:lpstr>Corbel</vt:lpstr>
      <vt:lpstr>Gill Sans</vt:lpstr>
      <vt:lpstr>Helvetica Light</vt:lpstr>
      <vt:lpstr>Helvetica Neue Medium</vt:lpstr>
      <vt:lpstr>Raleway</vt:lpstr>
      <vt:lpstr>Office Theme</vt:lpstr>
      <vt:lpstr>INTERAKTIVAN UI - NIS</vt:lpstr>
      <vt:lpstr>IDEJNO REŠENJE</vt:lpstr>
      <vt:lpstr>CASE STUDY</vt:lpstr>
      <vt:lpstr>INSPIRACIJA</vt:lpstr>
      <vt:lpstr>BRENDING</vt:lpstr>
      <vt:lpstr>RAZVOJ APLIKACIJE</vt:lpstr>
      <vt:lpstr>ODABIR TEHNOLOGIJE</vt:lpstr>
      <vt:lpstr>VREME JE ZA SIMULACIJU!</vt:lpstr>
      <vt:lpstr>BONUS ZADATAK</vt:lpstr>
      <vt:lpstr>NAGRADE I NOVI POENI</vt:lpstr>
      <vt:lpstr>HVALA NA PAŽNJI!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2023-09-24T07:27:12Z</dcterms:created>
  <dcterms:modified xsi:type="dcterms:W3CDTF">2023-09-25T13:22:35Z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